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Play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baDucYrvSYj7FAbLozTTx91jT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BAA739-9B84-4134-9AED-AB12AAAB6B04}">
  <a:tblStyle styleId="{50BAA739-9B84-4134-9AED-AB12AAAB6B0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c8de66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3ac8de661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de661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ac8de6613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c8de661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3ac8de6613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14314" y="2293257"/>
            <a:ext cx="4867373" cy="82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s-ES" sz="4800"/>
              <a:t>RedPatrullApp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14314" y="3167925"/>
            <a:ext cx="4867373" cy="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Presentación Final Capstone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dahuel - Wikipedia, la enciclopedia libre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45719" t="0"/>
          <a:stretch/>
        </p:blipFill>
        <p:spPr>
          <a:xfrm>
            <a:off x="6096000" y="6070"/>
            <a:ext cx="6096000" cy="631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838200" y="365126"/>
            <a:ext cx="10515600" cy="1044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Fases del Proyecto</a:t>
            </a:r>
            <a:endParaRPr sz="3600"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838200" y="1409507"/>
            <a:ext cx="6447971" cy="5083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 y Análisis: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objetivos, alcance, requisitos y viabilidad. Se establece </a:t>
            </a:r>
            <a:r>
              <a:rPr b="0" i="1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necesita.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arquitectura, base de datos, interfaces y componentes.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Construcción del sistema, programación de funcionalidades y configuración del entorno.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Validación del funcionamiento, detección y corrección de errores.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y Capacitación: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Creación de manuales y formación de usuarios finales u operativos.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Entrega del producto, aceptación formal, liberación de recursos y registro de aprendizajes.</a:t>
            </a:r>
            <a:endParaRPr/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 b="0" l="12921" r="12666" t="0"/>
          <a:stretch/>
        </p:blipFill>
        <p:spPr>
          <a:xfrm>
            <a:off x="7489372" y="1524000"/>
            <a:ext cx="4252686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Resumen Cronograma del Proyecto</a:t>
            </a:r>
            <a:endParaRPr/>
          </a:p>
        </p:txBody>
      </p:sp>
      <p:graphicFrame>
        <p:nvGraphicFramePr>
          <p:cNvPr id="188" name="Google Shape;188;p10"/>
          <p:cNvGraphicFramePr/>
          <p:nvPr/>
        </p:nvGraphicFramePr>
        <p:xfrm>
          <a:off x="1372725" y="18617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{50BAA739-9B84-4134-9AED-AB12AAAB6B04}</a:tableStyleId>
              </a:tblPr>
              <a:tblGrid>
                <a:gridCol w="3003850"/>
                <a:gridCol w="3242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Fase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Duración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Planificación y Análisis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Diseño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5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Desarrollo de funcionalidades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8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Pruebas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Documentación y Capacitación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3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Cierre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900" y="2232650"/>
            <a:ext cx="2586650" cy="25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/>
          <p:nvPr>
            <p:ph type="title"/>
          </p:nvPr>
        </p:nvSpPr>
        <p:spPr>
          <a:xfrm>
            <a:off x="281976" y="2548900"/>
            <a:ext cx="3667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Arquitectura del Sistema</a:t>
            </a:r>
            <a:endParaRPr/>
          </a:p>
        </p:txBody>
      </p:sp>
      <p:pic>
        <p:nvPicPr>
          <p:cNvPr id="196" name="Google Shape;19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557" y="1"/>
            <a:ext cx="7660500" cy="6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>
            <p:ph type="title"/>
          </p:nvPr>
        </p:nvSpPr>
        <p:spPr>
          <a:xfrm>
            <a:off x="878550" y="597075"/>
            <a:ext cx="3294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Modelo de datos</a:t>
            </a:r>
            <a:endParaRPr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878550" y="2265401"/>
            <a:ext cx="45201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 modelo de datos se diseñó según la estructura nativa de Firebase Firestore, que utiliza colecciones y documentos en lugar de tablas relacionales. </a:t>
            </a:r>
            <a:endParaRPr sz="2000"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918" y="365125"/>
            <a:ext cx="5806445" cy="57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type="title"/>
          </p:nvPr>
        </p:nvSpPr>
        <p:spPr>
          <a:xfrm>
            <a:off x="838200" y="489796"/>
            <a:ext cx="105156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br>
              <a:rPr lang="es-ES" sz="3600"/>
            </a:br>
            <a:r>
              <a:rPr lang="es-ES" sz="3600"/>
              <a:t>(Frontend y Cliente)</a:t>
            </a:r>
            <a:endParaRPr/>
          </a:p>
        </p:txBody>
      </p:sp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894363" y="3376788"/>
            <a:ext cx="2840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Flutter para el desarrollo de la aplicación móvil.</a:t>
            </a:r>
            <a:endParaRPr sz="1800"/>
          </a:p>
        </p:txBody>
      </p:sp>
      <p:sp>
        <p:nvSpPr>
          <p:cNvPr id="212" name="Google Shape;212;p1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48060" r="0" t="0"/>
          <a:stretch/>
        </p:blipFill>
        <p:spPr>
          <a:xfrm>
            <a:off x="1095363" y="2663150"/>
            <a:ext cx="2100228" cy="9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 b="0" l="0" r="49451" t="0"/>
          <a:stretch/>
        </p:blipFill>
        <p:spPr>
          <a:xfrm>
            <a:off x="4350063" y="2519188"/>
            <a:ext cx="2516544" cy="12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 txBox="1"/>
          <p:nvPr/>
        </p:nvSpPr>
        <p:spPr>
          <a:xfrm>
            <a:off x="4116113" y="3721138"/>
            <a:ext cx="321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React para la construcción de la aplicación web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17" name="Google Shape;21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888" y="2716675"/>
            <a:ext cx="4188907" cy="164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c8de66137_0_0"/>
          <p:cNvSpPr txBox="1"/>
          <p:nvPr>
            <p:ph type="title"/>
          </p:nvPr>
        </p:nvSpPr>
        <p:spPr>
          <a:xfrm>
            <a:off x="838200" y="489800"/>
            <a:ext cx="60804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(Backend y Servicios)</a:t>
            </a:r>
            <a:endParaRPr/>
          </a:p>
        </p:txBody>
      </p:sp>
      <p:sp>
        <p:nvSpPr>
          <p:cNvPr id="223" name="Google Shape;223;g3ac8de66137_0_0"/>
          <p:cNvSpPr txBox="1"/>
          <p:nvPr>
            <p:ph idx="1" type="body"/>
          </p:nvPr>
        </p:nvSpPr>
        <p:spPr>
          <a:xfrm>
            <a:off x="1414088" y="2868600"/>
            <a:ext cx="32475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Authentication para la gestión de acceso de usuarios.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Firestore para el almacenamiento de datos de los incidentes.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/>
              <a:t>Firebase Hosting para la aplicación web (dashboard)</a:t>
            </a:r>
            <a:endParaRPr sz="3000"/>
          </a:p>
        </p:txBody>
      </p:sp>
      <p:sp>
        <p:nvSpPr>
          <p:cNvPr id="224" name="Google Shape;224;g3ac8de66137_0_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ac8de66137_0_0"/>
          <p:cNvPicPr preferRelativeResize="0"/>
          <p:nvPr/>
        </p:nvPicPr>
        <p:blipFill rotWithShape="1">
          <a:blip r:embed="rId3">
            <a:alphaModFix/>
          </a:blip>
          <a:srcRect b="15983" l="0" r="42703" t="24154"/>
          <a:stretch/>
        </p:blipFill>
        <p:spPr>
          <a:xfrm>
            <a:off x="1769125" y="2254925"/>
            <a:ext cx="2379000" cy="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ac8de661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1334" y="2321636"/>
            <a:ext cx="2229161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ac8de66137_0_0"/>
          <p:cNvPicPr preferRelativeResize="0"/>
          <p:nvPr/>
        </p:nvPicPr>
        <p:blipFill rotWithShape="1">
          <a:blip r:embed="rId3">
            <a:alphaModFix/>
          </a:blip>
          <a:srcRect b="0" l="56542" r="0" t="0"/>
          <a:stretch/>
        </p:blipFill>
        <p:spPr>
          <a:xfrm>
            <a:off x="8854078" y="2364313"/>
            <a:ext cx="1368554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ac8de661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ac8de66137_0_0"/>
          <p:cNvSpPr txBox="1"/>
          <p:nvPr/>
        </p:nvSpPr>
        <p:spPr>
          <a:xfrm>
            <a:off x="5215463" y="3393625"/>
            <a:ext cx="246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Leaflet como API para la visualización de mapas y datos geográficos.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30" name="Google Shape;230;g3ac8de66137_0_0"/>
          <p:cNvSpPr txBox="1"/>
          <p:nvPr/>
        </p:nvSpPr>
        <p:spPr>
          <a:xfrm>
            <a:off x="8384397" y="3560975"/>
            <a:ext cx="2307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Cloudinary como repositorio para las imágenes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type="title"/>
          </p:nvPr>
        </p:nvSpPr>
        <p:spPr>
          <a:xfrm>
            <a:off x="2907792" y="2766218"/>
            <a:ext cx="63764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Demostración del Proyecto</a:t>
            </a:r>
            <a:endParaRPr/>
          </a:p>
        </p:txBody>
      </p:sp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Obstáculos Presentados durante el Desarrollo</a:t>
            </a:r>
            <a:endParaRPr/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838200" y="1908125"/>
            <a:ext cx="62139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una interfaz intuitiva para patrulleros con poca experiencia tecnológica.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Garantizar pruebas suficientes antes del despliegue.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Ajustarse al cronograma de desarrollo y evitar retrasos.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Integrar correctamente las funcionalidades entre frontend, backend y base de datos.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Buscar tecnologías free para el desarrollo sin costo.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Implementar OCR para el escaneo de boletas y odómetro 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7" title="corredo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1225" y="2342376"/>
            <a:ext cx="3076900" cy="30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>
            <p:ph type="title"/>
          </p:nvPr>
        </p:nvSpPr>
        <p:spPr>
          <a:xfrm>
            <a:off x="838200" y="7119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Les invitamos a hacer Preguntas</a:t>
            </a:r>
            <a:endParaRPr/>
          </a:p>
        </p:txBody>
      </p:sp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975" y="1946723"/>
            <a:ext cx="4972105" cy="39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199" y="306042"/>
            <a:ext cx="10515600" cy="83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Integrantes del Proyecto</a:t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25334" l="0" r="0" t="14359"/>
          <a:stretch/>
        </p:blipFill>
        <p:spPr>
          <a:xfrm>
            <a:off x="984504" y="1300479"/>
            <a:ext cx="2767075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posando delante de una pared&#10;&#10;El contenido generado por IA puede ser incorrecto." id="94" name="Google Shape;94;p2"/>
          <p:cNvPicPr preferRelativeResize="0"/>
          <p:nvPr/>
        </p:nvPicPr>
        <p:blipFill rotWithShape="1">
          <a:blip r:embed="rId4">
            <a:alphaModFix/>
          </a:blip>
          <a:srcRect b="7866" l="17775" r="32731" t="0"/>
          <a:stretch/>
        </p:blipFill>
        <p:spPr>
          <a:xfrm>
            <a:off x="8545321" y="1312790"/>
            <a:ext cx="2777003" cy="290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838199" y="4519531"/>
            <a:ext cx="3224639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Renato Acuña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Programador</a:t>
            </a: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 Diseña, codifica y prueba los componentes de software necesarios para las funcionalidades.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599432" y="4484919"/>
            <a:ext cx="3368911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Vicente González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QA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 la calidad del producto mediante la planificación y ejecución de pruebas (manuales y/o automatizadas).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504937" y="4519531"/>
            <a:ext cx="3000027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Gabriel Orellana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Jefe de Proyecto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Lidera, planifica y controla la ejecución del proyecto para cumplir con el alcance, el y el cronograma.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19145" l="-2206" r="4903" t="7415"/>
          <a:stretch/>
        </p:blipFill>
        <p:spPr>
          <a:xfrm>
            <a:off x="4697441" y="1312790"/>
            <a:ext cx="2902018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340095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793975"/>
            <a:ext cx="48225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ES" sz="2000"/>
              <a:t>Problema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Los inspectores de </a:t>
            </a:r>
            <a:r>
              <a:rPr b="1" lang="es-ES" sz="2000"/>
              <a:t>s</a:t>
            </a:r>
            <a:r>
              <a:rPr b="1" lang="es-ES" sz="2000"/>
              <a:t>eguridad pudahuel</a:t>
            </a:r>
            <a:r>
              <a:rPr lang="es-ES" sz="2000"/>
              <a:t> gestionan incidentes por </a:t>
            </a:r>
            <a:r>
              <a:rPr b="1" lang="es-ES" sz="2000"/>
              <a:t>WhatsApp</a:t>
            </a:r>
            <a:r>
              <a:rPr lang="es-ES" sz="2000"/>
              <a:t>, generando datos dispersos, sin trazabilidad ni seguridad.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Esto no solo afecta la coordinación, sino que además expone información sensible, </a:t>
            </a:r>
            <a:r>
              <a:rPr b="1" lang="es-ES" sz="2000"/>
              <a:t>incumpliendo la Ley 21.719 de Protección de Datos Personales</a:t>
            </a:r>
            <a:endParaRPr sz="2000"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650" y="12"/>
            <a:ext cx="5464351" cy="36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12876"/>
          <a:stretch/>
        </p:blipFill>
        <p:spPr>
          <a:xfrm>
            <a:off x="6727650" y="3644700"/>
            <a:ext cx="5464348" cy="26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c8de66137_0_79"/>
          <p:cNvSpPr txBox="1"/>
          <p:nvPr>
            <p:ph type="title"/>
          </p:nvPr>
        </p:nvSpPr>
        <p:spPr>
          <a:xfrm>
            <a:off x="1068825" y="365125"/>
            <a:ext cx="5718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14" name="Google Shape;114;g3ac8de66137_0_79"/>
          <p:cNvSpPr txBox="1"/>
          <p:nvPr>
            <p:ph idx="1" type="body"/>
          </p:nvPr>
        </p:nvSpPr>
        <p:spPr>
          <a:xfrm>
            <a:off x="1209175" y="1733800"/>
            <a:ext cx="48225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ES" sz="2000"/>
              <a:t>Problema</a:t>
            </a:r>
            <a:br>
              <a:rPr b="1" lang="es-ES" sz="2000"/>
            </a:br>
            <a:br>
              <a:rPr b="1" lang="es-ES" sz="2000"/>
            </a:br>
            <a:r>
              <a:rPr lang="es-ES" sz="2000"/>
              <a:t>La Ley 21.719 protege los datos personales y sensibles, regulando cómo deben ser tratados, almacenados y resguardados por las instituciones, garantizando privacidad, seguridad y derechos de los ciudadanos.</a:t>
            </a:r>
            <a:endParaRPr sz="2000"/>
          </a:p>
        </p:txBody>
      </p:sp>
      <p:pic>
        <p:nvPicPr>
          <p:cNvPr id="115" name="Google Shape;115;g3ac8de661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c8de66137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9505" y="48525"/>
            <a:ext cx="4822500" cy="624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838200" y="1831275"/>
            <a:ext cx="51402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</a:rPr>
              <a:t>Propuesta de solución</a:t>
            </a:r>
            <a:endParaRPr b="1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Desarrollar un sistema centralizado de gestión de incidentes que permita registrar, ordenar y analizar la información, además de monitoreo en tiempo real.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solidFill>
                  <a:schemeClr val="dk1"/>
                </a:solidFill>
              </a:rPr>
              <a:t>El sistema ofrecerá trazabilidad completa, con herramientas de análisis para optimizar la toma de decisiones y mejorar la operación de seguridad.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950" y="1755652"/>
            <a:ext cx="4780993" cy="334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Alcances del Proyecto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351375" y="3830000"/>
            <a:ext cx="2803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usuarios:</a:t>
            </a:r>
            <a:r>
              <a:rPr lang="es-ES" sz="1800">
                <a:solidFill>
                  <a:schemeClr val="dk1"/>
                </a:solidFill>
              </a:rPr>
              <a:t> autenticación, creación, edición, desactivación y asignación de roles.</a:t>
            </a:r>
            <a:endParaRPr sz="1200"/>
          </a:p>
        </p:txBody>
      </p:sp>
      <p:sp>
        <p:nvSpPr>
          <p:cNvPr id="133" name="Google Shape;133;p6"/>
          <p:cNvSpPr txBox="1"/>
          <p:nvPr/>
        </p:nvSpPr>
        <p:spPr>
          <a:xfrm>
            <a:off x="4629650" y="3830000"/>
            <a:ext cx="3176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Gestión de incidentes:</a:t>
            </a:r>
            <a:r>
              <a:rPr lang="es-ES" sz="1800">
                <a:solidFill>
                  <a:schemeClr val="dk1"/>
                </a:solidFill>
              </a:rPr>
              <a:t> registro completo de incidentes por parte de inspectores, con ubicación, categoría, descripción y evidencias.</a:t>
            </a:r>
            <a:endParaRPr sz="1200"/>
          </a:p>
        </p:txBody>
      </p:sp>
      <p:sp>
        <p:nvSpPr>
          <p:cNvPr id="134" name="Google Shape;134;p6"/>
          <p:cNvSpPr txBox="1"/>
          <p:nvPr/>
        </p:nvSpPr>
        <p:spPr>
          <a:xfrm>
            <a:off x="8139350" y="4079300"/>
            <a:ext cx="3176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Monitoreo operativo:</a:t>
            </a:r>
            <a:r>
              <a:rPr lang="es-ES" sz="1800">
                <a:solidFill>
                  <a:schemeClr val="dk1"/>
                </a:solidFill>
              </a:rPr>
              <a:t> visualización de ubicación en tiempo casi real de patrullas y asignación de patrullas a incidentes.</a:t>
            </a:r>
            <a:endParaRPr sz="1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550" y="1950725"/>
            <a:ext cx="1824300" cy="1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600" y="1980575"/>
            <a:ext cx="1603525" cy="16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9086" l="16521" r="4351" t="19815"/>
          <a:stretch/>
        </p:blipFill>
        <p:spPr>
          <a:xfrm>
            <a:off x="8139350" y="1811225"/>
            <a:ext cx="2919676" cy="21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3175" y="3498275"/>
            <a:ext cx="331725" cy="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c8de66137_0_59"/>
          <p:cNvSpPr txBox="1"/>
          <p:nvPr>
            <p:ph type="title"/>
          </p:nvPr>
        </p:nvSpPr>
        <p:spPr>
          <a:xfrm>
            <a:off x="646575" y="133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Alcances del Proyecto</a:t>
            </a:r>
            <a:endParaRPr/>
          </a:p>
        </p:txBody>
      </p:sp>
      <p:sp>
        <p:nvSpPr>
          <p:cNvPr id="144" name="Google Shape;144;g3ac8de66137_0_59"/>
          <p:cNvSpPr txBox="1"/>
          <p:nvPr>
            <p:ph idx="1" type="body"/>
          </p:nvPr>
        </p:nvSpPr>
        <p:spPr>
          <a:xfrm>
            <a:off x="646575" y="1351600"/>
            <a:ext cx="8077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</p:txBody>
      </p:sp>
      <p:pic>
        <p:nvPicPr>
          <p:cNvPr id="145" name="Google Shape;145;g3ac8de66137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ac8de66137_0_59"/>
          <p:cNvSpPr txBox="1"/>
          <p:nvPr/>
        </p:nvSpPr>
        <p:spPr>
          <a:xfrm>
            <a:off x="1048850" y="3758275"/>
            <a:ext cx="304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Historial y análisis:</a:t>
            </a:r>
            <a:r>
              <a:rPr lang="es-ES" sz="1800">
                <a:solidFill>
                  <a:schemeClr val="dk1"/>
                </a:solidFill>
              </a:rPr>
              <a:t> acceso a historial, filtros avanzados, gráficos analíticos, mapas de calor y comparación de periodos.</a:t>
            </a:r>
            <a:endParaRPr sz="1200"/>
          </a:p>
        </p:txBody>
      </p:sp>
      <p:sp>
        <p:nvSpPr>
          <p:cNvPr id="147" name="Google Shape;147;g3ac8de66137_0_59"/>
          <p:cNvSpPr txBox="1"/>
          <p:nvPr/>
        </p:nvSpPr>
        <p:spPr>
          <a:xfrm>
            <a:off x="4871200" y="3933038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Reportes y exportación:</a:t>
            </a:r>
            <a:r>
              <a:rPr lang="es-ES" sz="1800">
                <a:solidFill>
                  <a:schemeClr val="dk1"/>
                </a:solidFill>
              </a:rPr>
              <a:t> generación de reportes estructurados y exportación de datos para análisis externo.</a:t>
            </a:r>
            <a:endParaRPr sz="1200"/>
          </a:p>
        </p:txBody>
      </p:sp>
      <p:sp>
        <p:nvSpPr>
          <p:cNvPr id="148" name="Google Shape;148;g3ac8de66137_0_59"/>
          <p:cNvSpPr txBox="1"/>
          <p:nvPr/>
        </p:nvSpPr>
        <p:spPr>
          <a:xfrm>
            <a:off x="8537550" y="40032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</a:rPr>
              <a:t>Registro de recursos logísticos:</a:t>
            </a:r>
            <a:r>
              <a:rPr lang="es-ES" sz="1800">
                <a:solidFill>
                  <a:schemeClr val="dk1"/>
                </a:solidFill>
              </a:rPr>
              <a:t> registro de recargas de combustible por parte de los conductores.</a:t>
            </a:r>
            <a:endParaRPr sz="1200"/>
          </a:p>
        </p:txBody>
      </p:sp>
      <p:pic>
        <p:nvPicPr>
          <p:cNvPr id="149" name="Google Shape;149;g3ac8de66137_0_59"/>
          <p:cNvPicPr preferRelativeResize="0"/>
          <p:nvPr/>
        </p:nvPicPr>
        <p:blipFill rotWithShape="1">
          <a:blip r:embed="rId4">
            <a:alphaModFix/>
          </a:blip>
          <a:srcRect b="0" l="17462" r="25187" t="5428"/>
          <a:stretch/>
        </p:blipFill>
        <p:spPr>
          <a:xfrm>
            <a:off x="1230425" y="1996513"/>
            <a:ext cx="2198576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c8de6613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650" y="1938450"/>
            <a:ext cx="1877900" cy="18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ac8de66137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7300" y="2082977"/>
            <a:ext cx="2624625" cy="167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title"/>
          </p:nvPr>
        </p:nvSpPr>
        <p:spPr>
          <a:xfrm>
            <a:off x="3009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Limitaciones del Proyecto</a:t>
            </a:r>
            <a:endParaRPr/>
          </a:p>
        </p:txBody>
      </p:sp>
      <p:sp>
        <p:nvSpPr>
          <p:cNvPr id="157" name="Google Shape;157;p7"/>
          <p:cNvSpPr txBox="1"/>
          <p:nvPr>
            <p:ph idx="1" type="body"/>
          </p:nvPr>
        </p:nvSpPr>
        <p:spPr>
          <a:xfrm>
            <a:off x="300900" y="1825625"/>
            <a:ext cx="80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proyecto </a:t>
            </a:r>
            <a:r>
              <a:rPr b="1" lang="es-ES" sz="2000"/>
              <a:t>no contempla</a:t>
            </a:r>
            <a:r>
              <a:rPr lang="es-ES" sz="2000"/>
              <a:t>:</a:t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300900" y="4299650"/>
            <a:ext cx="2400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Integración con sistemas externos de seguridad (Carabineros, 133, SOSAFE u otros).</a:t>
            </a:r>
            <a:endParaRPr sz="1200"/>
          </a:p>
        </p:txBody>
      </p:sp>
      <p:sp>
        <p:nvSpPr>
          <p:cNvPr id="160" name="Google Shape;160;p7"/>
          <p:cNvSpPr txBox="1"/>
          <p:nvPr/>
        </p:nvSpPr>
        <p:spPr>
          <a:xfrm>
            <a:off x="6004200" y="441830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Automatización de decisiones operativas (por ejemplo, asignación automática de patrullas mediante IA).</a:t>
            </a:r>
            <a:endParaRPr sz="1200"/>
          </a:p>
        </p:txBody>
      </p:sp>
      <p:sp>
        <p:nvSpPr>
          <p:cNvPr id="161" name="Google Shape;161;p7"/>
          <p:cNvSpPr txBox="1"/>
          <p:nvPr/>
        </p:nvSpPr>
        <p:spPr>
          <a:xfrm>
            <a:off x="3004188" y="41190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Gestión financiera completa de recursos </a:t>
            </a:r>
            <a:r>
              <a:rPr lang="es-ES" sz="1800">
                <a:solidFill>
                  <a:schemeClr val="dk1"/>
                </a:solidFill>
              </a:rPr>
              <a:t>(solo se registra combustible, no presupuestos ni costos totales)</a:t>
            </a:r>
            <a:r>
              <a:rPr lang="es-ES" sz="1800">
                <a:solidFill>
                  <a:schemeClr val="dk1"/>
                </a:solidFill>
              </a:rPr>
              <a:t>.</a:t>
            </a:r>
            <a:endParaRPr sz="1200"/>
          </a:p>
        </p:txBody>
      </p:sp>
      <p:sp>
        <p:nvSpPr>
          <p:cNvPr id="162" name="Google Shape;162;p7"/>
          <p:cNvSpPr txBox="1"/>
          <p:nvPr/>
        </p:nvSpPr>
        <p:spPr>
          <a:xfrm>
            <a:off x="9151275" y="4398100"/>
            <a:ext cx="2678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Análisis predictivo avanzado (solo análisis descriptivo y comparativo).</a:t>
            </a:r>
            <a:endParaRPr sz="1200"/>
          </a:p>
        </p:txBody>
      </p:sp>
      <p:pic>
        <p:nvPicPr>
          <p:cNvPr id="163" name="Google Shape;1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2699450"/>
            <a:ext cx="220340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913" y="2699450"/>
            <a:ext cx="2485435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6">
            <a:alphaModFix/>
          </a:blip>
          <a:srcRect b="0" l="15830" r="6985" t="0"/>
          <a:stretch/>
        </p:blipFill>
        <p:spPr>
          <a:xfrm>
            <a:off x="6180275" y="2628900"/>
            <a:ext cx="2628038" cy="17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7">
            <a:alphaModFix/>
          </a:blip>
          <a:srcRect b="0" l="13020" r="0" t="0"/>
          <a:stretch/>
        </p:blipFill>
        <p:spPr>
          <a:xfrm>
            <a:off x="9344548" y="2699450"/>
            <a:ext cx="24854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1001267" y="392557"/>
            <a:ext cx="44898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Metodología de trabajo</a:t>
            </a:r>
            <a:endParaRPr/>
          </a:p>
        </p:txBody>
      </p:sp>
      <p:sp>
        <p:nvSpPr>
          <p:cNvPr id="172" name="Google Shape;172;p8"/>
          <p:cNvSpPr txBox="1"/>
          <p:nvPr>
            <p:ph idx="1" type="body"/>
          </p:nvPr>
        </p:nvSpPr>
        <p:spPr>
          <a:xfrm>
            <a:off x="1001267" y="1871345"/>
            <a:ext cx="4489851" cy="3498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Se utilizó la metodología </a:t>
            </a:r>
            <a:r>
              <a:rPr i="1" lang="es-ES" sz="2000"/>
              <a:t>Waterfall</a:t>
            </a:r>
            <a:r>
              <a:rPr lang="es-ES" sz="2000"/>
              <a:t> debido a que las funcionalidades del proyecto estaban claras desde el inicio.</a:t>
            </a:r>
            <a:br>
              <a:rPr lang="es-ES" sz="2000"/>
            </a:br>
            <a:r>
              <a:rPr lang="es-ES" sz="2000"/>
              <a:t>Esto se logró gracias a que un integrante del equipo era </a:t>
            </a:r>
            <a:r>
              <a:rPr b="1" lang="es-ES" sz="2000"/>
              <a:t>inspector de seguridad municipal en Pudahuel</a:t>
            </a:r>
            <a:r>
              <a:rPr lang="es-ES" sz="2000"/>
              <a:t>, aportando conocimiento directo sobre las necesidades reales del sistema.</a:t>
            </a:r>
            <a:endParaRPr sz="2000"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odología Waterfall vs Metodología Agile • DoneTonic" id="174" name="Google Shape;174;p8"/>
          <p:cNvPicPr preferRelativeResize="0"/>
          <p:nvPr/>
        </p:nvPicPr>
        <p:blipFill rotWithShape="1">
          <a:blip r:embed="rId4">
            <a:alphaModFix/>
          </a:blip>
          <a:srcRect b="20635" l="5288" r="15317" t="8677"/>
          <a:stretch/>
        </p:blipFill>
        <p:spPr>
          <a:xfrm>
            <a:off x="6096000" y="812800"/>
            <a:ext cx="5515428" cy="48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2025-11-21T22:40:49Z</dcterms:created>
  <dc:creator>GABRIEL BENJAMIN ORELLANA CARDENAS</dc:creator>
</cp:coreProperties>
</file>